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校园餐为什么成为校长工程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课程标题 + 责任升级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94360" y="1298448"/>
            <a:ext cx="109728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316736"/>
            <a:ext cx="1005839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课程导入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737360"/>
            <a:ext cx="53949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600" b="1">
                <a:solidFill>
                  <a:srgbClr val="19355E"/>
                </a:solidFill>
                <a:latin typeface="Microsoft YaHei"/>
              </a:rPr>
              <a:t>校园餐为什么成为校长工程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578608"/>
            <a:ext cx="539496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800" b="1">
                <a:solidFill>
                  <a:srgbClr val="1B222D"/>
                </a:solidFill>
                <a:latin typeface="Microsoft YaHei"/>
              </a:rPr>
              <a:t>为什么校园餐从后勤事变成学校治理事？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5800" y="3090672"/>
            <a:ext cx="5394960" cy="5303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80" b="0">
                <a:solidFill>
                  <a:srgbClr val="687381"/>
                </a:solidFill>
                <a:latin typeface="Microsoft YaHei"/>
              </a:rPr>
              <a:t>只讲政策压力、治理视角和现状摸底，不展开六件事、新型自营、一校一策、采购、AI、健康餐盒和家校机制。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09360" y="1691640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309360" y="1691640"/>
            <a:ext cx="73152" cy="123444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73952" y="180136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本讲工具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73952" y="2103120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本校供餐现状图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09360" y="3127248"/>
            <a:ext cx="5166360" cy="123444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309360" y="3127248"/>
            <a:ext cx="73152" cy="123444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73952" y="3236976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核心模型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73952" y="3538728"/>
            <a:ext cx="4910328" cy="7315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政策压力 -&gt; 治理视角 -&gt; 现状摸底 -&gt; 校务议题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8368" y="4160520"/>
            <a:ext cx="10789920" cy="93268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58368" y="4160520"/>
            <a:ext cx="73152" cy="932688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59" y="4270248"/>
            <a:ext cx="1053388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三目标五维度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59" y="4572000"/>
            <a:ext cx="10533888" cy="42976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安全 → 营养 → 合规；经费监管、食材采购、食品安全、营养膳食、家校共治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校园餐为什么成为校长工程 | www.sovell.com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校园餐为什么成为校长工程 | www.sovell.com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陈校长的真实困惑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从后勤事项到校长议题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417320"/>
            <a:ext cx="539496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417320"/>
            <a:ext cx="73152" cy="320040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527048"/>
            <a:ext cx="51389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陈校长的真实问题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1828800"/>
            <a:ext cx="513892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为什么校园餐从后勤事变成学校治理事？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417320"/>
            <a:ext cx="5257800" cy="3200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417320"/>
            <a:ext cx="73152" cy="320040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527048"/>
            <a:ext cx="50017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赵老师的回答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1828800"/>
            <a:ext cx="5001768" cy="26974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只讲政策压力、治理视角和现状摸底，不展开六件事、新型自营、一校一策、采购、AI、健康餐盒和家校机制。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846320"/>
            <a:ext cx="16916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77240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校长困惑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06039" y="4846320"/>
            <a:ext cx="16916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65175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治理边界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846320"/>
            <a:ext cx="1691640" cy="256032"/>
          </a:xfrm>
          <a:prstGeom prst="roundRect">
            <a:avLst/>
          </a:prstGeom>
          <a:solidFill>
            <a:srgbClr val="C27026"/>
          </a:solidFill>
          <a:ln>
            <a:solidFill>
              <a:srgbClr val="C270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526279" y="4864607"/>
            <a:ext cx="16002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证据闭环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问题先收窄，再进入模型。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校园餐为什么成为校长工程 | www.sovell.com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校园餐的性质变了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安全、营养、合规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高频风险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重复问题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逾期整改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6364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263640" y="2788920"/>
            <a:ext cx="73152" cy="8686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28231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28231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家长反馈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校园餐为什么成为校长工程 | www.sovell.com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政策压力不是临时检查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改革时间表只做背景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783080"/>
            <a:ext cx="2331720" cy="25603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783080"/>
            <a:ext cx="73152" cy="256032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92807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现在起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94560"/>
            <a:ext cx="2075687" cy="2057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先摸底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3566160"/>
            <a:ext cx="2048256" cy="7132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687381"/>
                </a:solidFill>
                <a:latin typeface="Microsoft YaHei"/>
              </a:rPr>
              <a:t>先把本校现状讲清楚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69080" y="1783080"/>
            <a:ext cx="2331720" cy="25603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069080" y="1783080"/>
            <a:ext cx="73152" cy="256032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233672" y="1892807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本月内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33672" y="2194560"/>
            <a:ext cx="2075687" cy="2057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先上会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06240" y="3566160"/>
            <a:ext cx="2048256" cy="7132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687381"/>
                </a:solidFill>
                <a:latin typeface="Microsoft YaHei"/>
              </a:rPr>
              <a:t>把问题带上校务会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360920" y="1783080"/>
            <a:ext cx="2331720" cy="25603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360920" y="1783080"/>
            <a:ext cx="73152" cy="256032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525512" y="1892807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学期内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25512" y="2194560"/>
            <a:ext cx="2075687" cy="2057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先闭环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98080" y="3566160"/>
            <a:ext cx="2048256" cy="7132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050" b="0">
                <a:solidFill>
                  <a:srgbClr val="687381"/>
                </a:solidFill>
                <a:latin typeface="Microsoft YaHei"/>
              </a:rPr>
              <a:t>形成整改销号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51560" y="2615184"/>
            <a:ext cx="10012680" cy="54864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777240" y="4617720"/>
            <a:ext cx="10698480" cy="91440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777240" y="4617720"/>
            <a:ext cx="73152" cy="91440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41832" y="4727448"/>
            <a:ext cx="104424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校长看什么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41832" y="5029200"/>
            <a:ext cx="10442448" cy="41147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政策时间表不是临时检查，而是供餐方式和管理方式的系统调整。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时间节点只服务于管理动作，不是为了制造紧张感。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校园餐为什么成为校长工程 | www.sovell.com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校长抓治理，不替岗位操作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校长工程边界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91640"/>
            <a:ext cx="73152" cy="333756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不建议的理解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把责任等同于亲自操作，把外包等同于失控，把签字等同于负责。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91640"/>
            <a:ext cx="5212080" cy="333756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91640"/>
            <a:ext cx="73152" cy="333756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801368"/>
            <a:ext cx="49560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正确的理解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103120"/>
            <a:ext cx="4956048" cy="283463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抓住方向、权力、证据和闭环，让专业岗位按规则运行。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14400" y="5166360"/>
            <a:ext cx="1920240" cy="256032"/>
          </a:xfrm>
          <a:prstGeom prst="roundRect">
            <a:avLst/>
          </a:prstGeom>
          <a:solidFill>
            <a:srgbClr val="C53F3C"/>
          </a:solidFill>
          <a:ln>
            <a:solidFill>
              <a:srgbClr val="C53F3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不是亲自操作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200400" y="5166360"/>
            <a:ext cx="1920240" cy="256032"/>
          </a:xfrm>
          <a:prstGeom prst="roundRect">
            <a:avLst/>
          </a:prstGeom>
          <a:solidFill>
            <a:srgbClr val="2867C4"/>
          </a:solidFill>
          <a:ln>
            <a:solidFill>
              <a:srgbClr val="2867C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246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而是抓关键权力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0" y="5166360"/>
            <a:ext cx="1920240" cy="256032"/>
          </a:xfrm>
          <a:prstGeom prst="roundRect">
            <a:avLst/>
          </a:prstGeom>
          <a:solidFill>
            <a:srgbClr val="188A66"/>
          </a:solidFill>
          <a:ln>
            <a:solidFill>
              <a:srgbClr val="188A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32120" y="5184648"/>
            <a:ext cx="1828800" cy="1463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950" b="1">
                <a:solidFill>
                  <a:srgbClr val="FFFFFF"/>
                </a:solidFill>
                <a:latin typeface="Microsoft YaHei"/>
              </a:rPr>
              <a:t>不是多签字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第3讲讲路径，第4讲讲权力。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校园餐为什么成为校长工程 | www.sovell.com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本校供餐现状图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一张图摸清学校现状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64592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本校供餐现状图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63640" y="1645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263640" y="1645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28231" y="1755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8231" y="2057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一张图摸清学校现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" y="2788920"/>
            <a:ext cx="516636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85800" y="278892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0392" y="2898648"/>
            <a:ext cx="491032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0392" y="3200400"/>
            <a:ext cx="491032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工具交付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22960" y="5212080"/>
            <a:ext cx="10469880" cy="749808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22960" y="5212080"/>
            <a:ext cx="73152" cy="749808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87552" y="5321808"/>
            <a:ext cx="102138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判断口径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87552" y="5623560"/>
            <a:ext cx="10213848" cy="24688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校长看大结构，不被细节和术语带偏。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清单不是越长越好，而是要帮助校长快速判断。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校园餐为什么成为校长工程 | www.sovell.com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三个“不清楚”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权责、证据、家长感知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580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685800" y="1828800"/>
            <a:ext cx="73152" cy="15544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5039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证据1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039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三个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8328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3383280" y="1828800"/>
            <a:ext cx="73152" cy="15544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54787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证据2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4787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不清楚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08076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080760" y="1828800"/>
            <a:ext cx="73152" cy="15544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24535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证据3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4535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权责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778240" y="1828800"/>
            <a:ext cx="2331720" cy="15544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778240" y="1828800"/>
            <a:ext cx="73152" cy="1554480"/>
          </a:xfrm>
          <a:prstGeom prst="rect">
            <a:avLst/>
          </a:prstGeom>
          <a:solidFill>
            <a:srgbClr val="C53F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942832" y="1938528"/>
            <a:ext cx="2075687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53F3C"/>
                </a:solidFill>
                <a:latin typeface="Microsoft YaHei"/>
              </a:rPr>
              <a:t>证据4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942832" y="2240280"/>
            <a:ext cx="2075687" cy="1051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证据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14400" y="3886200"/>
            <a:ext cx="10241280" cy="10972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914400" y="3886200"/>
            <a:ext cx="73152" cy="109728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1078992" y="3995928"/>
            <a:ext cx="998524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证据链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78992" y="4297680"/>
            <a:ext cx="9985248" cy="5943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先看证据，再听口头汇报。没有证据，闭环就不成立。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证据链是把管理问题变成可追问、可复查、可销号的关键。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校园餐为什么成为校长工程 | www.sovell.com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F8F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256032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900" b="1">
                <a:solidFill>
                  <a:srgbClr val="687381"/>
                </a:solidFill>
                <a:latin typeface="Microsoft YaHei"/>
              </a:rPr>
              <a:t>第01讲  校长餐责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0" y="201168"/>
            <a:ext cx="3108960" cy="1828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/>
            <a:r>
              <a:rPr sz="900" b="1">
                <a:solidFill>
                  <a:srgbClr val="687381"/>
                </a:solidFill>
                <a:latin typeface="Microsoft YaHei"/>
              </a:rPr>
              <a:t>www.sovell.com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02336"/>
            <a:ext cx="11292840" cy="13716"/>
          </a:xfrm>
          <a:prstGeom prst="rect">
            <a:avLst/>
          </a:prstGeom>
          <a:solidFill>
            <a:srgbClr val="D9E0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94360" y="530352"/>
            <a:ext cx="9326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2200" b="1">
                <a:solidFill>
                  <a:srgbClr val="19355E"/>
                </a:solidFill>
                <a:latin typeface="Microsoft YaHei"/>
              </a:rPr>
              <a:t>回校先做三件事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" y="841248"/>
            <a:ext cx="10058400" cy="2743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50" b="0">
                <a:solidFill>
                  <a:srgbClr val="687381"/>
                </a:solidFill>
                <a:latin typeface="Microsoft YaHei"/>
              </a:rPr>
              <a:t>画图、标问题、上会议题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169164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777240" y="1691640"/>
            <a:ext cx="73152" cy="868680"/>
          </a:xfrm>
          <a:prstGeom prst="rect">
            <a:avLst/>
          </a:prstGeom>
          <a:solidFill>
            <a:srgbClr val="2867C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41832" y="180136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2867C4"/>
                </a:solidFill>
                <a:latin typeface="Microsoft YaHei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1832" y="210312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画一张图：经费监管、食材采购、食品安全、营养膳食、家校共治。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77240" y="278892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777240" y="2788920"/>
            <a:ext cx="73152" cy="868680"/>
          </a:xfrm>
          <a:prstGeom prst="rect">
            <a:avLst/>
          </a:prstGeom>
          <a:solidFill>
            <a:srgbClr val="188A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" y="289864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88A66"/>
                </a:solidFill>
                <a:latin typeface="Microsoft YaHei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" y="320040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标三个不清楚：权责不清、证据不清、家长感知不清。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886200"/>
            <a:ext cx="10515600" cy="86868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3886200"/>
            <a:ext cx="73152" cy="868680"/>
          </a:xfrm>
          <a:prstGeom prst="rect">
            <a:avLst/>
          </a:prstGeom>
          <a:solidFill>
            <a:srgbClr val="C270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" y="3995928"/>
            <a:ext cx="102595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C27026"/>
                </a:solidFill>
                <a:latin typeface="Microsoft YaHei"/>
              </a:rPr>
              <a:t>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" y="4297680"/>
            <a:ext cx="10259568" cy="365759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上一次会议：把校园餐列入校务会或领导小组议题。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" y="5120640"/>
            <a:ext cx="10058400" cy="731520"/>
          </a:xfrm>
          <a:prstGeom prst="roundRect">
            <a:avLst/>
          </a:prstGeom>
          <a:solidFill>
            <a:srgbClr val="FFFFFF"/>
          </a:solidFill>
          <a:ln>
            <a:solidFill>
              <a:srgbClr val="D9E0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60120" y="5120640"/>
            <a:ext cx="73152" cy="731520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124712" y="5230368"/>
            <a:ext cx="9802368" cy="25603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400" b="1">
                <a:solidFill>
                  <a:srgbClr val="19355E"/>
                </a:solidFill>
                <a:latin typeface="Microsoft YaHei"/>
              </a:rPr>
              <a:t>回校三件事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24712" y="5532120"/>
            <a:ext cx="9802368" cy="2286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/>
            <a:r>
              <a:rPr sz="1120" b="0">
                <a:solidFill>
                  <a:srgbClr val="1B222D"/>
                </a:solidFill>
                <a:latin typeface="Microsoft YaHei"/>
              </a:rPr>
              <a:t>画图、标问题、上会议题。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动作要小，但要能立刻开工。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0528"/>
            <a:ext cx="12191695" cy="347472"/>
          </a:xfrm>
          <a:prstGeom prst="rect">
            <a:avLst/>
          </a:prstGeom>
          <a:solidFill>
            <a:srgbClr val="1935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6583680"/>
            <a:ext cx="11155680" cy="1097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/>
            <a:r>
              <a:rPr sz="950" b="1">
                <a:solidFill>
                  <a:srgbClr val="FFFFFF"/>
                </a:solidFill>
                <a:latin typeface="Microsoft YaHei"/>
              </a:rPr>
              <a:t>校长餐责：中小学校园餐治理能力提升课 | 校园餐为什么成为校长工程 | www.sovell.com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