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999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第02讲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校长不是餐饮专家，第一责任怎么抓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标题 + 责任边界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94360" y="1298448"/>
            <a:ext cx="1097280" cy="256032"/>
          </a:xfrm>
          <a:prstGeom prst="roundRect">
            <a:avLst/>
          </a:prstGeom>
          <a:solidFill>
            <a:srgbClr val="2867C4"/>
          </a:solidFill>
          <a:ln>
            <a:solidFill>
              <a:srgbClr val="2867C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40080" y="1316736"/>
            <a:ext cx="1005839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课程导入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8368" y="1737360"/>
            <a:ext cx="5394960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600" b="1">
                <a:solidFill>
                  <a:srgbClr val="19355E"/>
                </a:solidFill>
                <a:latin typeface="Microsoft YaHei"/>
              </a:rPr>
              <a:t>校长不是餐饮专家，第一责任怎么抓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6656" y="2578608"/>
            <a:ext cx="5394960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800" b="1">
                <a:solidFill>
                  <a:srgbClr val="1B222D"/>
                </a:solidFill>
                <a:latin typeface="Microsoft YaHei"/>
              </a:rPr>
              <a:t>第一责任不是亲自操作，那校长到底抓什么？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5800" y="3090672"/>
            <a:ext cx="5394960" cy="53035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80" b="0">
                <a:solidFill>
                  <a:srgbClr val="687381"/>
                </a:solidFill>
                <a:latin typeface="Microsoft YaHei"/>
              </a:rPr>
              <a:t>只讲第一责任边界、重大事项上会、证据闭环，不讲合同、采购验收和组织会议细则。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309360" y="1691640"/>
            <a:ext cx="5166360" cy="123444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6309360" y="1691640"/>
            <a:ext cx="73152" cy="123444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473952" y="180136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本讲工具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73952" y="2103120"/>
            <a:ext cx="4910328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责任边界清单 + 重大事项清单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309360" y="3127248"/>
            <a:ext cx="5166360" cy="123444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6309360" y="3127248"/>
            <a:ext cx="73152" cy="123444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473952" y="3236976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核心模型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473952" y="3538728"/>
            <a:ext cx="4910328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方向 -&gt; 授权 -&gt; 追问 -&gt; 证据 -&gt; 调度 -&gt; 复盘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58368" y="4160520"/>
            <a:ext cx="10789920" cy="932688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658368" y="4160520"/>
            <a:ext cx="73152" cy="932688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822959" y="4270248"/>
            <a:ext cx="1053388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三目标五维度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2959" y="4572000"/>
            <a:ext cx="10533888" cy="42976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安全 → 营养 → 合规；经费监管、食材采购、食品安全、营养膳食、家校共治</a:t>
            </a:r>
          </a:p>
        </p:txBody>
      </p:sp>
      <p:sp>
        <p:nvSpPr>
          <p:cNvPr id="25" name="Rectangle 24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校长不是餐饮专家，第一责任怎么抓 | www.sovell.com</a:t>
            </a:r>
          </a:p>
        </p:txBody>
      </p:sp>
      <p:sp>
        <p:nvSpPr>
          <p:cNvPr id="27" name="Rectangle 26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校长不是餐饮专家，第一责任怎么抓 | www.sovell.com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第02讲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陈校长的真实压力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不是所有细节都懂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417320"/>
            <a:ext cx="5394960" cy="320040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417320"/>
            <a:ext cx="73152" cy="320040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527048"/>
            <a:ext cx="51389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陈校长的真实问题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1828800"/>
            <a:ext cx="5138928" cy="2697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第一责任不是亲自操作，那校长到底抓什么？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417320"/>
            <a:ext cx="5257800" cy="320040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417320"/>
            <a:ext cx="73152" cy="320040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527048"/>
            <a:ext cx="5001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赵老师的回答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1828800"/>
            <a:ext cx="5001768" cy="2697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只讲第一责任边界、重大事项上会、证据闭环，不讲合同、采购验收和组织会议细则。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31520" y="4846320"/>
            <a:ext cx="1691640" cy="256032"/>
          </a:xfrm>
          <a:prstGeom prst="roundRect">
            <a:avLst/>
          </a:prstGeom>
          <a:solidFill>
            <a:srgbClr val="2867C4"/>
          </a:solidFill>
          <a:ln>
            <a:solidFill>
              <a:srgbClr val="2867C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77240" y="4864607"/>
            <a:ext cx="16002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校长困惑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606039" y="4846320"/>
            <a:ext cx="1691640" cy="256032"/>
          </a:xfrm>
          <a:prstGeom prst="roundRect">
            <a:avLst/>
          </a:prstGeom>
          <a:solidFill>
            <a:srgbClr val="188A66"/>
          </a:solidFill>
          <a:ln>
            <a:solidFill>
              <a:srgbClr val="188A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2651759" y="4864607"/>
            <a:ext cx="16002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治理边界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4480559" y="4846320"/>
            <a:ext cx="1691640" cy="256032"/>
          </a:xfrm>
          <a:prstGeom prst="roundRect">
            <a:avLst/>
          </a:prstGeom>
          <a:solidFill>
            <a:srgbClr val="C27026"/>
          </a:solidFill>
          <a:ln>
            <a:solidFill>
              <a:srgbClr val="C270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4526279" y="4864607"/>
            <a:ext cx="16002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证据闭环</a:t>
            </a:r>
          </a:p>
        </p:txBody>
      </p:sp>
      <p:sp>
        <p:nvSpPr>
          <p:cNvPr id="22" name="Rectangle 21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问题先收窄，再进入模型。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校长不是餐饮专家，第一责任怎么抓 | www.sovell.com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第02讲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第一责任不是亲自操作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抓体系，不替岗位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691640"/>
            <a:ext cx="5212080" cy="333756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691640"/>
            <a:ext cx="73152" cy="333756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801368"/>
            <a:ext cx="49560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不建议的理解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103120"/>
            <a:ext cx="4956048" cy="283463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把责任等同于亲自操作，把外包等同于失控，把签字等同于负责。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691640"/>
            <a:ext cx="5212080" cy="333756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691640"/>
            <a:ext cx="73152" cy="333756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801368"/>
            <a:ext cx="49560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正确的理解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2103120"/>
            <a:ext cx="4956048" cy="283463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抓住方向、权力、证据和闭环，让专业岗位按规则运行。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914400" y="5166360"/>
            <a:ext cx="1920240" cy="256032"/>
          </a:xfrm>
          <a:prstGeom prst="roundRect">
            <a:avLst/>
          </a:prstGeom>
          <a:solidFill>
            <a:srgbClr val="C53F3C"/>
          </a:solidFill>
          <a:ln>
            <a:solidFill>
              <a:srgbClr val="C53F3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960120" y="5184648"/>
            <a:ext cx="18288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不是亲自操作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3200400" y="5166360"/>
            <a:ext cx="1920240" cy="256032"/>
          </a:xfrm>
          <a:prstGeom prst="roundRect">
            <a:avLst/>
          </a:prstGeom>
          <a:solidFill>
            <a:srgbClr val="2867C4"/>
          </a:solidFill>
          <a:ln>
            <a:solidFill>
              <a:srgbClr val="2867C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3246120" y="5184648"/>
            <a:ext cx="18288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而是抓关键权力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0" y="5166360"/>
            <a:ext cx="1920240" cy="256032"/>
          </a:xfrm>
          <a:prstGeom prst="roundRect">
            <a:avLst/>
          </a:prstGeom>
          <a:solidFill>
            <a:srgbClr val="188A66"/>
          </a:solidFill>
          <a:ln>
            <a:solidFill>
              <a:srgbClr val="188A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532120" y="5184648"/>
            <a:ext cx="18288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不是多签字</a:t>
            </a:r>
          </a:p>
        </p:txBody>
      </p:sp>
      <p:sp>
        <p:nvSpPr>
          <p:cNvPr id="22" name="Rectangle 21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第3讲讲路径，第4讲讲权力。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校长不是餐饮专家，第一责任怎么抓 | www.sovell.com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第02讲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三目标和五维度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安全、营养、合规 + 五维管理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645920"/>
            <a:ext cx="73152" cy="86868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三目标和五维度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645920"/>
            <a:ext cx="73152" cy="86868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02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安全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85800" y="2788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85800" y="2788920"/>
            <a:ext cx="73152" cy="86868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50392" y="2898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03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50392" y="3200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营养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263640" y="2788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6263640" y="2788920"/>
            <a:ext cx="73152" cy="86868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428231" y="2898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04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428231" y="3200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合规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685800" y="3931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685800" y="3931920"/>
            <a:ext cx="73152" cy="868680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850392" y="4041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05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50392" y="4343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五维管理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263640" y="3931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6263640" y="3931920"/>
            <a:ext cx="73152" cy="86868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6428231" y="4041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06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428231" y="4343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管理口径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822960" y="5212080"/>
            <a:ext cx="10469880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Rectangle 32"/>
          <p:cNvSpPr/>
          <p:nvPr/>
        </p:nvSpPr>
        <p:spPr>
          <a:xfrm>
            <a:off x="822960" y="5212080"/>
            <a:ext cx="73152" cy="749808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987552" y="5321808"/>
            <a:ext cx="102138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判断口径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87552" y="5623560"/>
            <a:ext cx="10213848" cy="246887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校长看大结构，不被细节和术语带偏。</a:t>
            </a:r>
          </a:p>
        </p:txBody>
      </p:sp>
      <p:sp>
        <p:nvSpPr>
          <p:cNvPr id="36" name="Rectangle 35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清单不是越长越好，而是要帮助校长快速判断。</a:t>
            </a:r>
          </a:p>
        </p:txBody>
      </p:sp>
      <p:sp>
        <p:nvSpPr>
          <p:cNvPr id="38" name="Rectangle 37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校长不是餐饮专家，第一责任怎么抓 | www.sovell.com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第02讲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校长亲自抓六件事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方向、授权、规则、证据、调度、复盘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828800"/>
            <a:ext cx="2331720" cy="15544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828800"/>
            <a:ext cx="73152" cy="155448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938528"/>
            <a:ext cx="2075687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证据1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240280"/>
            <a:ext cx="2075687" cy="10515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校长亲自抓六件事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383280" y="1828800"/>
            <a:ext cx="2331720" cy="15544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3383280" y="1828800"/>
            <a:ext cx="73152" cy="155448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3547872" y="1938528"/>
            <a:ext cx="2075687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证据2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547872" y="2240280"/>
            <a:ext cx="2075687" cy="10515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方向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080760" y="1828800"/>
            <a:ext cx="2331720" cy="15544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080760" y="1828800"/>
            <a:ext cx="73152" cy="155448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245352" y="1938528"/>
            <a:ext cx="2075687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证据3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245352" y="2240280"/>
            <a:ext cx="2075687" cy="10515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授权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8778240" y="1828800"/>
            <a:ext cx="2331720" cy="15544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8778240" y="1828800"/>
            <a:ext cx="73152" cy="155448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8942832" y="1938528"/>
            <a:ext cx="2075687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证据4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942832" y="2240280"/>
            <a:ext cx="2075687" cy="10515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规则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914400" y="3886200"/>
            <a:ext cx="10241280" cy="10972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914400" y="3886200"/>
            <a:ext cx="73152" cy="1097280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1078992" y="3995928"/>
            <a:ext cx="99852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证据链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078992" y="4297680"/>
            <a:ext cx="9985248" cy="5943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先看证据，再听口头汇报。没有证据，闭环就不成立。</a:t>
            </a:r>
          </a:p>
        </p:txBody>
      </p:sp>
      <p:sp>
        <p:nvSpPr>
          <p:cNvPr id="28" name="Rectangle 27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证据链是把管理问题变成可追问、可复查、可销号的关键。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校长不是餐饮专家，第一责任怎么抓 | www.sovell.com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第02讲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角色边界清单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校长、分管、副校长、总务、食安岗位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691640"/>
            <a:ext cx="5212080" cy="333756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691640"/>
            <a:ext cx="73152" cy="333756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801368"/>
            <a:ext cx="49560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不建议的理解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103120"/>
            <a:ext cx="4956048" cy="283463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把责任等同于亲自操作，把外包等同于失控，把签字等同于负责。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691640"/>
            <a:ext cx="5212080" cy="333756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691640"/>
            <a:ext cx="73152" cy="333756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801368"/>
            <a:ext cx="49560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正确的理解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2103120"/>
            <a:ext cx="4956048" cy="283463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抓住方向、权力、证据和闭环，让专业岗位按规则运行。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914400" y="5166360"/>
            <a:ext cx="1920240" cy="256032"/>
          </a:xfrm>
          <a:prstGeom prst="roundRect">
            <a:avLst/>
          </a:prstGeom>
          <a:solidFill>
            <a:srgbClr val="C53F3C"/>
          </a:solidFill>
          <a:ln>
            <a:solidFill>
              <a:srgbClr val="C53F3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960120" y="5184648"/>
            <a:ext cx="18288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不是亲自操作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3200400" y="5166360"/>
            <a:ext cx="1920240" cy="256032"/>
          </a:xfrm>
          <a:prstGeom prst="roundRect">
            <a:avLst/>
          </a:prstGeom>
          <a:solidFill>
            <a:srgbClr val="2867C4"/>
          </a:solidFill>
          <a:ln>
            <a:solidFill>
              <a:srgbClr val="2867C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3246120" y="5184648"/>
            <a:ext cx="18288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而是抓关键权力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0" y="5166360"/>
            <a:ext cx="1920240" cy="256032"/>
          </a:xfrm>
          <a:prstGeom prst="roundRect">
            <a:avLst/>
          </a:prstGeom>
          <a:solidFill>
            <a:srgbClr val="188A66"/>
          </a:solidFill>
          <a:ln>
            <a:solidFill>
              <a:srgbClr val="188A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532120" y="5184648"/>
            <a:ext cx="18288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不是多签字</a:t>
            </a:r>
          </a:p>
        </p:txBody>
      </p:sp>
      <p:sp>
        <p:nvSpPr>
          <p:cNvPr id="22" name="Rectangle 21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第3讲讲路径，第4讲讲权力。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校长不是餐饮专家，第一责任怎么抓 | www.sovell.com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第02讲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重大事项清单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什么必须进学校治理议程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645920"/>
            <a:ext cx="73152" cy="86868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重大事项清单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645920"/>
            <a:ext cx="73152" cy="86868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02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什么必须进学校治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85800" y="2788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85800" y="2788920"/>
            <a:ext cx="73152" cy="86868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50392" y="2898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03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50392" y="3200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理议程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263640" y="2788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6263640" y="2788920"/>
            <a:ext cx="73152" cy="86868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428231" y="2898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04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428231" y="3200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执行动作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822960" y="5212080"/>
            <a:ext cx="10469880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822960" y="5212080"/>
            <a:ext cx="73152" cy="749808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987552" y="5321808"/>
            <a:ext cx="102138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判断口径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87552" y="5623560"/>
            <a:ext cx="10213848" cy="246887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校长看大结构，不被细节和术语带偏。</a:t>
            </a:r>
          </a:p>
        </p:txBody>
      </p:sp>
      <p:sp>
        <p:nvSpPr>
          <p:cNvPr id="28" name="Rectangle 27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清单不是越长越好，而是要帮助校长快速判断。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校长不是餐饮专家，第一责任怎么抓 | www.sovell.com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第02讲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证据闭环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食谱、生产、采购验收、整改材料包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828800"/>
            <a:ext cx="73152" cy="210312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证据闭环</a:t>
            </a:r>
          </a:p>
        </p:txBody>
      </p:sp>
      <p:sp>
        <p:nvSpPr>
          <p:cNvPr id="12" name="Right Arrow 11"/>
          <p:cNvSpPr/>
          <p:nvPr/>
        </p:nvSpPr>
        <p:spPr>
          <a:xfrm>
            <a:off x="2532888" y="2606040"/>
            <a:ext cx="347472" cy="256032"/>
          </a:xfrm>
          <a:prstGeom prst="rightArrow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ounded Rectangle 12"/>
          <p:cNvSpPr/>
          <p:nvPr/>
        </p:nvSpPr>
        <p:spPr>
          <a:xfrm>
            <a:off x="2971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2971800" y="1828800"/>
            <a:ext cx="73152" cy="210312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3136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136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食谱</a:t>
            </a:r>
          </a:p>
        </p:txBody>
      </p:sp>
      <p:sp>
        <p:nvSpPr>
          <p:cNvPr id="17" name="Right Arrow 16"/>
          <p:cNvSpPr/>
          <p:nvPr/>
        </p:nvSpPr>
        <p:spPr>
          <a:xfrm>
            <a:off x="4818888" y="2606040"/>
            <a:ext cx="347472" cy="256032"/>
          </a:xfrm>
          <a:prstGeom prst="rightArrow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ounded Rectangle 17"/>
          <p:cNvSpPr/>
          <p:nvPr/>
        </p:nvSpPr>
        <p:spPr>
          <a:xfrm>
            <a:off x="5257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5257800" y="1828800"/>
            <a:ext cx="73152" cy="210312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5422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422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生产</a:t>
            </a:r>
          </a:p>
        </p:txBody>
      </p:sp>
      <p:sp>
        <p:nvSpPr>
          <p:cNvPr id="22" name="Right Arrow 21"/>
          <p:cNvSpPr/>
          <p:nvPr/>
        </p:nvSpPr>
        <p:spPr>
          <a:xfrm>
            <a:off x="7104888" y="2606040"/>
            <a:ext cx="347472" cy="256032"/>
          </a:xfrm>
          <a:prstGeom prst="rightArrow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ounded Rectangle 22"/>
          <p:cNvSpPr/>
          <p:nvPr/>
        </p:nvSpPr>
        <p:spPr>
          <a:xfrm>
            <a:off x="7543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7543800" y="1828800"/>
            <a:ext cx="73152" cy="210312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708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4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708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采购验收</a:t>
            </a:r>
          </a:p>
        </p:txBody>
      </p:sp>
      <p:sp>
        <p:nvSpPr>
          <p:cNvPr id="27" name="Right Arrow 26"/>
          <p:cNvSpPr/>
          <p:nvPr/>
        </p:nvSpPr>
        <p:spPr>
          <a:xfrm>
            <a:off x="9390888" y="2606040"/>
            <a:ext cx="347472" cy="256032"/>
          </a:xfrm>
          <a:prstGeom prst="rightArrow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ounded Rectangle 27"/>
          <p:cNvSpPr/>
          <p:nvPr/>
        </p:nvSpPr>
        <p:spPr>
          <a:xfrm>
            <a:off x="9829800" y="1828800"/>
            <a:ext cx="182880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9829800" y="1828800"/>
            <a:ext cx="73152" cy="2103120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9994392" y="1938528"/>
            <a:ext cx="1572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5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994392" y="2240280"/>
            <a:ext cx="1572768" cy="160019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整改材料包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822960" y="4526280"/>
            <a:ext cx="10561320" cy="9601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Rectangle 32"/>
          <p:cNvSpPr/>
          <p:nvPr/>
        </p:nvSpPr>
        <p:spPr>
          <a:xfrm>
            <a:off x="822960" y="4526280"/>
            <a:ext cx="73152" cy="96012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987552" y="4636008"/>
            <a:ext cx="1030528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闭环判断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87552" y="4937760"/>
            <a:ext cx="10305288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关键不是“有没有记录”，而是记录能不能推动下一步。</a:t>
            </a:r>
          </a:p>
        </p:txBody>
      </p:sp>
      <p:sp>
        <p:nvSpPr>
          <p:cNvPr id="36" name="Rectangle 35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流程页要让校长看见闭环，而不是看见一堆名词。</a:t>
            </a:r>
          </a:p>
        </p:txBody>
      </p:sp>
      <p:sp>
        <p:nvSpPr>
          <p:cNvPr id="38" name="Rectangle 37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校长不是餐饮专家，第一责任怎么抓 | www.sovell.com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第02讲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回校先做三件事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责任边界、重大事项、证据追问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77240" y="1691640"/>
            <a:ext cx="1051560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777240" y="1691640"/>
            <a:ext cx="73152" cy="86868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941832" y="1801368"/>
            <a:ext cx="102595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41832" y="2103120"/>
            <a:ext cx="1025956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画责任边界：按五个管理维度明确校长、分管、后勤、食安岗位和参与人员。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77240" y="2788920"/>
            <a:ext cx="1051560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777240" y="2788920"/>
            <a:ext cx="73152" cy="86868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41832" y="2898648"/>
            <a:ext cx="102595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41832" y="3200400"/>
            <a:ext cx="1025956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列重大事项：供餐模式、采购规则、经费公开、重大隐患、反复投诉、整改逾期必须进入治理议程。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77240" y="3886200"/>
            <a:ext cx="1051560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777240" y="3886200"/>
            <a:ext cx="73152" cy="86868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941832" y="3995928"/>
            <a:ext cx="102595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41832" y="4297680"/>
            <a:ext cx="1025956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追问证据链：食谱、采购验收、生产记录、整改材料包能否对上。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960120" y="5120640"/>
            <a:ext cx="10058400" cy="7315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960120" y="5120640"/>
            <a:ext cx="73152" cy="731520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124712" y="5230368"/>
            <a:ext cx="98023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回校三件事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124712" y="5532120"/>
            <a:ext cx="9802368" cy="2286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画图、标问题、上会议题。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动作要小，但要能立刻开工。</a:t>
            </a:r>
          </a:p>
        </p:txBody>
      </p:sp>
      <p:sp>
        <p:nvSpPr>
          <p:cNvPr id="26" name="Rectangle 25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校长不是餐饮专家，第一责任怎么抓 | www.sovell.com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