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999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第04讲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新型自营与专业服务边界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标题 + 边界判断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94360" y="1298448"/>
            <a:ext cx="1097280" cy="256032"/>
          </a:xfrm>
          <a:prstGeom prst="roundRect">
            <a:avLst/>
          </a:prstGeom>
          <a:solidFill>
            <a:srgbClr val="2867C4"/>
          </a:solidFill>
          <a:ln>
            <a:solidFill>
              <a:srgbClr val="2867C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40080" y="1316736"/>
            <a:ext cx="1005839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课程导入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8368" y="1737360"/>
            <a:ext cx="5394960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600" b="1">
                <a:solidFill>
                  <a:srgbClr val="19355E"/>
                </a:solidFill>
                <a:latin typeface="Microsoft YaHei"/>
              </a:rPr>
              <a:t>新型自营与专业服务边界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76656" y="2578608"/>
            <a:ext cx="5394960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800" b="1">
                <a:solidFill>
                  <a:srgbClr val="1B222D"/>
                </a:solidFill>
                <a:latin typeface="Microsoft YaHei"/>
              </a:rPr>
              <a:t>自营是不是学校全包，第三方还能不能用？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5800" y="3090672"/>
            <a:ext cx="5394960" cy="53035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80" b="0">
                <a:solidFill>
                  <a:srgbClr val="687381"/>
                </a:solidFill>
                <a:latin typeface="Microsoft YaHei"/>
              </a:rPr>
              <a:t>只讲新型自营识别、权力回收和第三方服务边界，不讲日常采购验收细则。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309360" y="1691640"/>
            <a:ext cx="5166360" cy="123444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6309360" y="1691640"/>
            <a:ext cx="73152" cy="123444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473952" y="180136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本讲工具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73952" y="2103120"/>
            <a:ext cx="4910328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权力回收清单 + 服务边界清单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309360" y="3127248"/>
            <a:ext cx="5166360" cy="123444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6309360" y="3127248"/>
            <a:ext cx="73152" cy="123444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473952" y="3236976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核心模型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473952" y="3538728"/>
            <a:ext cx="4910328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权力不能外包，服务可以购买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58368" y="4160520"/>
            <a:ext cx="10789920" cy="932688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658368" y="4160520"/>
            <a:ext cx="73152" cy="932688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822959" y="4270248"/>
            <a:ext cx="1053388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三目标五维度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2959" y="4572000"/>
            <a:ext cx="10533888" cy="42976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安全 → 营养 → 合规；经费监管、食材采购、食品安全、营养膳食、家校共治</a:t>
            </a:r>
          </a:p>
        </p:txBody>
      </p:sp>
      <p:sp>
        <p:nvSpPr>
          <p:cNvPr id="25" name="Rectangle 24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新型自营与专业服务边界 | www.sovell.com</a:t>
            </a:r>
          </a:p>
        </p:txBody>
      </p:sp>
      <p:sp>
        <p:nvSpPr>
          <p:cNvPr id="27" name="Rectangle 26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新型自营与专业服务边界 | www.sovell.com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第04讲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陈校长的合同困惑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承包换名、人员不变、系统不变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417320"/>
            <a:ext cx="5394960" cy="320040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417320"/>
            <a:ext cx="73152" cy="320040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527048"/>
            <a:ext cx="51389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陈校长的真实问题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1828800"/>
            <a:ext cx="5138928" cy="2697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自营是不是学校全包，第三方还能不能用？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417320"/>
            <a:ext cx="5257800" cy="320040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63640" y="1417320"/>
            <a:ext cx="73152" cy="320040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28231" y="1527048"/>
            <a:ext cx="5001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赵老师的回答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8231" y="1828800"/>
            <a:ext cx="5001768" cy="2697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只讲新型自营识别、权力回收和第三方服务边界，不讲日常采购验收细则。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31520" y="4846320"/>
            <a:ext cx="1691640" cy="256032"/>
          </a:xfrm>
          <a:prstGeom prst="roundRect">
            <a:avLst/>
          </a:prstGeom>
          <a:solidFill>
            <a:srgbClr val="2867C4"/>
          </a:solidFill>
          <a:ln>
            <a:solidFill>
              <a:srgbClr val="2867C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77240" y="4864607"/>
            <a:ext cx="16002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校长困惑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606039" y="4846320"/>
            <a:ext cx="1691640" cy="256032"/>
          </a:xfrm>
          <a:prstGeom prst="roundRect">
            <a:avLst/>
          </a:prstGeom>
          <a:solidFill>
            <a:srgbClr val="188A66"/>
          </a:solidFill>
          <a:ln>
            <a:solidFill>
              <a:srgbClr val="188A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2651759" y="4864607"/>
            <a:ext cx="16002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治理边界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4480559" y="4846320"/>
            <a:ext cx="1691640" cy="256032"/>
          </a:xfrm>
          <a:prstGeom prst="roundRect">
            <a:avLst/>
          </a:prstGeom>
          <a:solidFill>
            <a:srgbClr val="C27026"/>
          </a:solidFill>
          <a:ln>
            <a:solidFill>
              <a:srgbClr val="C270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4526279" y="4864607"/>
            <a:ext cx="16002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证据闭环</a:t>
            </a:r>
          </a:p>
        </p:txBody>
      </p:sp>
      <p:sp>
        <p:nvSpPr>
          <p:cNvPr id="22" name="Rectangle 21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问题先收窄，再进入模型。</a:t>
            </a:r>
          </a:p>
        </p:txBody>
      </p:sp>
      <p:sp>
        <p:nvSpPr>
          <p:cNvPr id="24" name="Rectangle 23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新型自营与专业服务边界 | www.sovell.com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第04讲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新型自营看实控权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不看合同名称，看谁掌权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645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645920"/>
            <a:ext cx="73152" cy="86868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755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057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高频风险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645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63640" y="1645920"/>
            <a:ext cx="73152" cy="86868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28231" y="1755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02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8231" y="2057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重复问题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85800" y="2788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685800" y="2788920"/>
            <a:ext cx="73152" cy="86868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50392" y="2898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03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50392" y="3200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逾期整改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263640" y="2788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6263640" y="2788920"/>
            <a:ext cx="73152" cy="86868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428231" y="2898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04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428231" y="3200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家长反馈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822960" y="5212080"/>
            <a:ext cx="10469880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822960" y="5212080"/>
            <a:ext cx="73152" cy="749808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987552" y="5321808"/>
            <a:ext cx="102138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判断口径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87552" y="5623560"/>
            <a:ext cx="10213848" cy="246887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校长看大结构，不被细节和术语带偏。</a:t>
            </a:r>
          </a:p>
        </p:txBody>
      </p:sp>
      <p:sp>
        <p:nvSpPr>
          <p:cNvPr id="28" name="Rectangle 27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清单不是越长越好，而是要帮助校长快速判断。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新型自营与专业服务边界 | www.sovell.com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第04讲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六个关键权力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模式、规则、验收、公开、责任、整改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691640"/>
            <a:ext cx="5212080" cy="333756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691640"/>
            <a:ext cx="73152" cy="333756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801368"/>
            <a:ext cx="49560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不建议的理解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103120"/>
            <a:ext cx="4956048" cy="283463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把责任等同于亲自操作，把外包等同于失控，把签字等同于负责。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691640"/>
            <a:ext cx="5212080" cy="333756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63640" y="1691640"/>
            <a:ext cx="73152" cy="333756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28231" y="1801368"/>
            <a:ext cx="49560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正确的理解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8231" y="2103120"/>
            <a:ext cx="4956048" cy="283463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抓住方向、权力、证据和闭环，让专业岗位按规则运行。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914400" y="5166360"/>
            <a:ext cx="1920240" cy="256032"/>
          </a:xfrm>
          <a:prstGeom prst="roundRect">
            <a:avLst/>
          </a:prstGeom>
          <a:solidFill>
            <a:srgbClr val="C53F3C"/>
          </a:solidFill>
          <a:ln>
            <a:solidFill>
              <a:srgbClr val="C53F3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960120" y="5184648"/>
            <a:ext cx="18288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不是亲自操作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3200400" y="5166360"/>
            <a:ext cx="1920240" cy="256032"/>
          </a:xfrm>
          <a:prstGeom prst="roundRect">
            <a:avLst/>
          </a:prstGeom>
          <a:solidFill>
            <a:srgbClr val="2867C4"/>
          </a:solidFill>
          <a:ln>
            <a:solidFill>
              <a:srgbClr val="2867C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3246120" y="5184648"/>
            <a:ext cx="18288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而是抓关键权力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0" y="5166360"/>
            <a:ext cx="1920240" cy="256032"/>
          </a:xfrm>
          <a:prstGeom prst="roundRect">
            <a:avLst/>
          </a:prstGeom>
          <a:solidFill>
            <a:srgbClr val="188A66"/>
          </a:solidFill>
          <a:ln>
            <a:solidFill>
              <a:srgbClr val="188A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532120" y="5184648"/>
            <a:ext cx="18288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不是多签字</a:t>
            </a:r>
          </a:p>
        </p:txBody>
      </p:sp>
      <p:sp>
        <p:nvSpPr>
          <p:cNvPr id="22" name="Rectangle 21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第3讲讲路径，第4讲讲权力。</a:t>
            </a:r>
          </a:p>
        </p:txBody>
      </p:sp>
      <p:sp>
        <p:nvSpPr>
          <p:cNvPr id="24" name="Rectangle 23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新型自营与专业服务边界 | www.sovell.com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第04讲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三类第三方服务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可购买、需强约束、不能外放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645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645920"/>
            <a:ext cx="73152" cy="86868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755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057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三类第三方服务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645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63640" y="1645920"/>
            <a:ext cx="73152" cy="86868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28231" y="1755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02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8231" y="2057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可购买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85800" y="2788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685800" y="2788920"/>
            <a:ext cx="73152" cy="86868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50392" y="2898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03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50392" y="3200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需强约束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263640" y="2788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6263640" y="2788920"/>
            <a:ext cx="73152" cy="86868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428231" y="2898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04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428231" y="3200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不能外放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685800" y="3931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685800" y="3931920"/>
            <a:ext cx="73152" cy="868680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850392" y="4041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05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50392" y="4343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服务分类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822960" y="5212080"/>
            <a:ext cx="10469880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822960" y="5212080"/>
            <a:ext cx="73152" cy="749808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987552" y="5321808"/>
            <a:ext cx="102138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判断口径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87552" y="5623560"/>
            <a:ext cx="10213848" cy="246887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校长看大结构，不被细节和术语带偏。</a:t>
            </a:r>
          </a:p>
        </p:txBody>
      </p:sp>
      <p:sp>
        <p:nvSpPr>
          <p:cNvPr id="32" name="Rectangle 31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清单不是越长越好，而是要帮助校长快速判断。</a:t>
            </a:r>
          </a:p>
        </p:txBody>
      </p:sp>
      <p:sp>
        <p:nvSpPr>
          <p:cNvPr id="34" name="Rectangle 33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新型自营与专业服务边界 | www.sovell.com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第04讲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合同红线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采购、验收、定价、公开、应急、整改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691640"/>
            <a:ext cx="5212080" cy="333756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691640"/>
            <a:ext cx="73152" cy="333756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801368"/>
            <a:ext cx="49560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不建议的理解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103120"/>
            <a:ext cx="4956048" cy="283463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把责任等同于亲自操作，把外包等同于失控，把签字等同于负责。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691640"/>
            <a:ext cx="5212080" cy="333756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63640" y="1691640"/>
            <a:ext cx="73152" cy="333756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28231" y="1801368"/>
            <a:ext cx="49560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正确的理解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8231" y="2103120"/>
            <a:ext cx="4956048" cy="283463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抓住方向、权力、证据和闭环，让专业岗位按规则运行。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914400" y="5166360"/>
            <a:ext cx="1920240" cy="256032"/>
          </a:xfrm>
          <a:prstGeom prst="roundRect">
            <a:avLst/>
          </a:prstGeom>
          <a:solidFill>
            <a:srgbClr val="C53F3C"/>
          </a:solidFill>
          <a:ln>
            <a:solidFill>
              <a:srgbClr val="C53F3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960120" y="5184648"/>
            <a:ext cx="18288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不是亲自操作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3200400" y="5166360"/>
            <a:ext cx="1920240" cy="256032"/>
          </a:xfrm>
          <a:prstGeom prst="roundRect">
            <a:avLst/>
          </a:prstGeom>
          <a:solidFill>
            <a:srgbClr val="2867C4"/>
          </a:solidFill>
          <a:ln>
            <a:solidFill>
              <a:srgbClr val="2867C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3246120" y="5184648"/>
            <a:ext cx="18288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而是抓关键权力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0" y="5166360"/>
            <a:ext cx="1920240" cy="256032"/>
          </a:xfrm>
          <a:prstGeom prst="roundRect">
            <a:avLst/>
          </a:prstGeom>
          <a:solidFill>
            <a:srgbClr val="188A66"/>
          </a:solidFill>
          <a:ln>
            <a:solidFill>
              <a:srgbClr val="188A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532120" y="5184648"/>
            <a:ext cx="18288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不是多签字</a:t>
            </a:r>
          </a:p>
        </p:txBody>
      </p:sp>
      <p:sp>
        <p:nvSpPr>
          <p:cNvPr id="22" name="Rectangle 21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第3讲讲路径，第4讲讲权力。</a:t>
            </a:r>
          </a:p>
        </p:txBody>
      </p:sp>
      <p:sp>
        <p:nvSpPr>
          <p:cNvPr id="24" name="Rectangle 23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新型自营与专业服务边界 | www.sovell.com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第04讲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换马甲识别信号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名称变了，实控没变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645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645920"/>
            <a:ext cx="73152" cy="86868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755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057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换马甲识别信号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645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63640" y="1645920"/>
            <a:ext cx="73152" cy="86868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28231" y="1755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02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8231" y="2057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名称变了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85800" y="2788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685800" y="2788920"/>
            <a:ext cx="73152" cy="86868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50392" y="2898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03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50392" y="3200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实控没变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263640" y="2788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6263640" y="2788920"/>
            <a:ext cx="73152" cy="86868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428231" y="2898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04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428231" y="3200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识别方法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822960" y="5212080"/>
            <a:ext cx="10469880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822960" y="5212080"/>
            <a:ext cx="73152" cy="749808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987552" y="5321808"/>
            <a:ext cx="102138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判断口径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87552" y="5623560"/>
            <a:ext cx="10213848" cy="246887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校长看大结构，不被细节和术语带偏。</a:t>
            </a:r>
          </a:p>
        </p:txBody>
      </p:sp>
      <p:sp>
        <p:nvSpPr>
          <p:cNvPr id="28" name="Rectangle 27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清单不是越长越好，而是要帮助校长快速判断。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新型自营与专业服务边界 | www.sovell.com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第04讲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转型风险台账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过渡期风险、责任、时间表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77240" y="1783080"/>
            <a:ext cx="2331720" cy="25603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777240" y="1783080"/>
            <a:ext cx="73152" cy="256032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941832" y="1892807"/>
            <a:ext cx="2075687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现在起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41832" y="2194560"/>
            <a:ext cx="2075687" cy="2057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先摸底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14400" y="3566160"/>
            <a:ext cx="2048256" cy="7132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50" b="0">
                <a:solidFill>
                  <a:srgbClr val="687381"/>
                </a:solidFill>
                <a:latin typeface="Microsoft YaHei"/>
              </a:rPr>
              <a:t>先把本校现状讲清楚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069080" y="1783080"/>
            <a:ext cx="2331720" cy="25603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4069080" y="1783080"/>
            <a:ext cx="73152" cy="256032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4233672" y="1892807"/>
            <a:ext cx="2075687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本月内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233672" y="2194560"/>
            <a:ext cx="2075687" cy="2057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先上会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206240" y="3566160"/>
            <a:ext cx="2048256" cy="7132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50" b="0">
                <a:solidFill>
                  <a:srgbClr val="687381"/>
                </a:solidFill>
                <a:latin typeface="Microsoft YaHei"/>
              </a:rPr>
              <a:t>把问题带上校务会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7360920" y="1783080"/>
            <a:ext cx="2331720" cy="25603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7360920" y="1783080"/>
            <a:ext cx="73152" cy="256032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525512" y="1892807"/>
            <a:ext cx="2075687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学期内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525512" y="2194560"/>
            <a:ext cx="2075687" cy="2057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先闭环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498080" y="3566160"/>
            <a:ext cx="2048256" cy="7132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50" b="0">
                <a:solidFill>
                  <a:srgbClr val="687381"/>
                </a:solidFill>
                <a:latin typeface="Microsoft YaHei"/>
              </a:rPr>
              <a:t>形成整改销号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051560" y="2615184"/>
            <a:ext cx="10012680" cy="54864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777240" y="4617720"/>
            <a:ext cx="10698480" cy="91440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777240" y="4617720"/>
            <a:ext cx="73152" cy="914400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941832" y="4727448"/>
            <a:ext cx="104424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校长看什么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41832" y="5029200"/>
            <a:ext cx="10442448" cy="41147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政策时间表不是临时检查，而是供餐方式和管理方式的系统调整。</a:t>
            </a:r>
          </a:p>
        </p:txBody>
      </p:sp>
      <p:sp>
        <p:nvSpPr>
          <p:cNvPr id="28" name="Rectangle 27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时间节点只服务于管理动作，不是为了制造紧张感。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新型自营与专业服务边界 | www.sovell.com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第04讲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回校先做三件事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回收权力、划清服务、核查合同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77240" y="1691640"/>
            <a:ext cx="1051560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777240" y="1691640"/>
            <a:ext cx="73152" cy="86868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941832" y="1801368"/>
            <a:ext cx="102595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41832" y="2103120"/>
            <a:ext cx="1025956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查权力：模式、采购规则、验收确认、经费公开、人员责任、投诉应急整改六项权力在谁手里。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77240" y="2788920"/>
            <a:ext cx="1051560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777240" y="2788920"/>
            <a:ext cx="73152" cy="86868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41832" y="2898648"/>
            <a:ext cx="102595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41832" y="3200400"/>
            <a:ext cx="1025956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划边界：把可购买、需强约束、不能外放三类服务分清。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77240" y="3886200"/>
            <a:ext cx="1051560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777240" y="3886200"/>
            <a:ext cx="73152" cy="86868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941832" y="3995928"/>
            <a:ext cx="102595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41832" y="4297680"/>
            <a:ext cx="1025956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看红线：采购、验收、定价、公开、应急、整改六条红线逐项核查。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960120" y="5120640"/>
            <a:ext cx="10058400" cy="7315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960120" y="5120640"/>
            <a:ext cx="73152" cy="731520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1124712" y="5230368"/>
            <a:ext cx="98023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回校三件事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124712" y="5532120"/>
            <a:ext cx="9802368" cy="2286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画图、标问题、上会议题。</a:t>
            </a:r>
          </a:p>
        </p:txBody>
      </p:sp>
      <p:sp>
        <p:nvSpPr>
          <p:cNvPr id="24" name="Rectangle 23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动作要小，但要能立刻开工。</a:t>
            </a:r>
          </a:p>
        </p:txBody>
      </p:sp>
      <p:sp>
        <p:nvSpPr>
          <p:cNvPr id="26" name="Rectangle 25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新型自营与专业服务边界 | www.sovell.com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